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82" r:id="rId3"/>
    <p:sldId id="257" r:id="rId4"/>
    <p:sldId id="258" r:id="rId5"/>
    <p:sldId id="273" r:id="rId6"/>
    <p:sldId id="283" r:id="rId7"/>
    <p:sldId id="265" r:id="rId8"/>
    <p:sldId id="263" r:id="rId9"/>
    <p:sldId id="280" r:id="rId10"/>
    <p:sldId id="278" r:id="rId11"/>
    <p:sldId id="264" r:id="rId12"/>
    <p:sldId id="260" r:id="rId13"/>
    <p:sldId id="261" r:id="rId14"/>
    <p:sldId id="284" r:id="rId15"/>
    <p:sldId id="267" r:id="rId16"/>
    <p:sldId id="268" r:id="rId17"/>
    <p:sldId id="279" r:id="rId18"/>
    <p:sldId id="270" r:id="rId19"/>
    <p:sldId id="275" r:id="rId20"/>
    <p:sldId id="285" r:id="rId21"/>
    <p:sldId id="271" r:id="rId22"/>
    <p:sldId id="266" r:id="rId23"/>
    <p:sldId id="272" r:id="rId24"/>
    <p:sldId id="27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0070C0"/>
    <a:srgbClr val="00C724"/>
    <a:srgbClr val="92D050"/>
    <a:srgbClr val="548235"/>
    <a:srgbClr val="E50000"/>
    <a:srgbClr val="FFC000"/>
    <a:srgbClr val="ED7D31"/>
    <a:srgbClr val="7F6000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688"/>
    <p:restoredTop sz="94595"/>
  </p:normalViewPr>
  <p:slideViewPr>
    <p:cSldViewPr snapToGrid="0" snapToObjects="1">
      <p:cViewPr varScale="1">
        <p:scale>
          <a:sx n="61" d="100"/>
          <a:sy n="61" d="100"/>
        </p:scale>
        <p:origin x="248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113BD0-313E-3443-9B13-B9A5850B1740}" type="datetimeFigureOut">
              <a:rPr lang="en-US" smtClean="0"/>
              <a:t>8/14/18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ABBF2A-5A3C-D64C-8E1A-A5C650960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334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BBF2A-5A3C-D64C-8E1A-A5C6509607F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215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235A1-AE57-8844-80FC-0C2EE630F2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AC8BA7-1BFE-8C4B-9233-55461096B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E930A-EA94-5046-9D5B-675E1F91E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688E9-7AFD-C443-B118-FAF71781B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0B611-8640-5743-949D-60BCDA4E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08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A01CB-2D30-EF42-9084-0555CB5FE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A68AB3-675C-C44D-AAD1-EA319CC1E7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6E21E-8256-2C4C-9C98-E662C006C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ED581-6DED-F145-8973-C096B2259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DE21E-135A-F146-9EB6-4AED94B9E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79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5EBE62-87BC-954D-B0FE-1A4E994355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2B36BC-5B85-4D47-BAC2-A3380442AA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1E3F9-44B4-A842-9A30-755334E53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058CD-FF61-DA43-8222-D2CDBE5E5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15B3C-ED39-1446-AE57-0AD78A5C3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84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731E-AF07-1241-9BF2-32558283C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1F176-FAB8-1F49-9484-7FEE3521A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663FD-2299-7840-A4BD-E28708EB2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65410-E842-A947-9E88-638F3F227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A777F-537D-AC4D-9612-F34ABE433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458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C9E06-A9CA-D842-824B-7DD13A15F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A4E6EA-567C-6841-A9C4-DC4A7A72B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84060-FB8A-7F49-ADE6-A19C046EA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3B7C7-EFF9-2B4E-9A45-1C3046218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C9D5F9-E5D5-6F4F-A343-13AE42CD9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57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EBC57-1117-C74C-8885-222A26EE9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9A0BF-DFCF-A04B-96CC-104DA8456D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244A84-0AA4-1148-BB4C-E4B08FAE06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13036-85EA-0044-B5DE-5FE2CC35F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10D60B-F385-7143-8CB9-07442F581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1628C6-5D2D-3748-9E47-E7D8460D9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649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F6ED3-C5E3-664E-81D8-9DEEC44AC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2BE50-2A77-D44A-9B14-4B20140CC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2057F1-3325-6042-B9FB-53F8F201B5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058DC3-4190-A34E-BD34-EC600BBD33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D4D78D-97D0-944F-8BF6-9D62ECA9BD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EB9269-C461-2D40-8FA3-32BE01251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8/14/18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79A2CA-F1BC-4649-BAFA-BF1666281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4701F6-6F6A-B740-A428-BB924E5F0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115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771BF-8D8D-1F4C-90EC-790072F70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FE8430-D2DB-4A45-8374-8BC4CAD39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8/14/18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7190EB-6EA7-C340-9EDE-3304C410A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46AF05-0D18-0C49-8469-18F663930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3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9ACF7F-3D51-DF4C-ADC2-AC6BDA502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8/14/18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91136D-4C35-9F4E-87AC-F85836185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92E893-08B1-6247-BDB0-D9655F27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7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9CF2-A8FA-7649-B842-F7C582129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DC111-5B15-864C-B0E9-CC0F57796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E2EEF5-EC99-FF42-B27C-621720CE1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332525-EB86-C64E-91BA-6B3B5C15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71FAA-85B5-E74E-ACD0-09E931C6B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1587BC-AE9B-C54D-A7F8-DE1D9354F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002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61018-1511-A74D-B89D-A6F56D0E3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21B861-B172-2249-8CBB-5B03210A6A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F1072-52A6-DE4B-A59D-CFB9996463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92FC0-FC23-2A40-ABC1-B6A97F9BE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86C5F-547B-5C4E-8CB8-C01D4A771ED8}" type="datetimeFigureOut">
              <a:rPr lang="en-US" smtClean="0"/>
              <a:t>8/14/18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18725-67A9-7947-B172-A2B72E24B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744B74-9136-9846-AD7A-37A3E3A54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88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8262BA-903A-7040-B94A-33D8E0E7B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43F3D-B543-444A-863A-E13C15C3E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62FFDA-2589-E946-9DCB-ECC40B45AC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86C5F-547B-5C4E-8CB8-C01D4A771ED8}" type="datetimeFigureOut">
              <a:rPr lang="en-US" smtClean="0"/>
              <a:t>8/14/18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4AEFF-0FC0-7442-8D74-6E519F07B5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55AF6-458B-6946-B5D1-0AAF5E88BF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E349-BCAD-D449-83F8-8FDEE31BB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6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kesullivan591@gmail.com" TargetMode="External"/><Relationship Id="rId2" Type="http://schemas.openxmlformats.org/officeDocument/2006/relationships/hyperlink" Target="https://github.com/OpenDataLiteracy/WA-State-Library-2018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C060C-7794-974F-9748-F23F726876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3879" y="626301"/>
            <a:ext cx="10004121" cy="2883662"/>
          </a:xfrm>
          <a:solidFill>
            <a:srgbClr val="00B0F0">
              <a:alpha val="39216"/>
            </a:srgbClr>
          </a:solidFill>
        </p:spPr>
        <p:txBody>
          <a:bodyPr/>
          <a:lstStyle/>
          <a:p>
            <a:r>
              <a:rPr lang="en-US" b="1" dirty="0"/>
              <a:t>Open Data &amp; Libraries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14F3A4-97CD-FA4C-A9E8-79A353CE57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3879" y="3602038"/>
            <a:ext cx="10004121" cy="2009622"/>
          </a:xfrm>
          <a:solidFill>
            <a:srgbClr val="92D050"/>
          </a:solidFill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Open Data Literacy Project</a:t>
            </a:r>
          </a:p>
          <a:p>
            <a:r>
              <a:rPr lang="en-US" dirty="0"/>
              <a:t>Washington State Library, Summer 2018</a:t>
            </a:r>
          </a:p>
          <a:p>
            <a:r>
              <a:rPr lang="en-US" dirty="0"/>
              <a:t>Kathleen Sullivan, intern</a:t>
            </a:r>
          </a:p>
        </p:txBody>
      </p:sp>
    </p:spTree>
    <p:extLst>
      <p:ext uri="{BB962C8B-B14F-4D97-AF65-F5344CB8AC3E}">
        <p14:creationId xmlns:p14="http://schemas.microsoft.com/office/powerpoint/2010/main" val="924135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34FD1-71CA-524D-B68D-F1CDD01614D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>
            <a:normAutofit/>
          </a:bodyPr>
          <a:lstStyle/>
          <a:p>
            <a:r>
              <a:rPr lang="en-US" sz="4000" b="1" dirty="0"/>
              <a:t>Findings: Challenges in public open data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7775B-AA43-6D48-A014-17540E42C439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FFFF00">
              <a:alpha val="42353"/>
            </a:srgb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Attendance, even after vigorous outreach</a:t>
            </a:r>
          </a:p>
          <a:p>
            <a:r>
              <a:rPr lang="en-US" sz="3200" dirty="0"/>
              <a:t>Meeting different skill levels, interests </a:t>
            </a:r>
          </a:p>
          <a:p>
            <a:r>
              <a:rPr lang="en-US" sz="3200" dirty="0"/>
              <a:t>A few librarians wondered if just-in-time instruction might work better</a:t>
            </a:r>
          </a:p>
          <a:p>
            <a:pPr marL="0" indent="0">
              <a:buNone/>
            </a:pPr>
            <a:endParaRPr lang="en-US" sz="3200" dirty="0"/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dirty="0"/>
              <a:t>			</a:t>
            </a:r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437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567F6-47C8-E14F-A303-00810B46C88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92D050"/>
          </a:solidFill>
        </p:spPr>
        <p:txBody>
          <a:bodyPr anchor="ctr"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Findings: Open data staff training a home run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D6BAF-2BAB-6043-AC40-C68F2388DF55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00B0F0"/>
          </a:solidFill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sz="3200" dirty="0"/>
              <a:t>High attendance &amp; enthusiasm</a:t>
            </a:r>
          </a:p>
          <a:p>
            <a:r>
              <a:rPr lang="en-US" sz="3200" dirty="0"/>
              <a:t>Informal signs of continued use – emails, requests for more classes</a:t>
            </a:r>
          </a:p>
          <a:p>
            <a:r>
              <a:rPr lang="en-US" sz="3200" dirty="0"/>
              <a:t>Widespread agreement that reference librarians should be familiar with open data sources and tools, and ready to direct patrons to open data one-on-one, as needed </a:t>
            </a:r>
          </a:p>
          <a:p>
            <a:pPr marL="0" indent="0" algn="r">
              <a:buNone/>
            </a:pPr>
            <a:endParaRPr lang="en-US" sz="3200" dirty="0"/>
          </a:p>
          <a:p>
            <a:pPr marL="0" indent="0" algn="r">
              <a:buNone/>
            </a:pPr>
            <a:r>
              <a:rPr lang="en-US" dirty="0"/>
              <a:t>			</a:t>
            </a: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359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5B340-258E-AC4C-BB24-E186C6209A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92D050"/>
          </a:solidFill>
        </p:spPr>
        <p:txBody>
          <a:bodyPr/>
          <a:lstStyle/>
          <a:p>
            <a:r>
              <a:rPr lang="en-US" b="1" dirty="0"/>
              <a:t>Findings: Libraries as advisors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41138-2B93-7F4F-AEBA-9217BDC48110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00B0F0">
              <a:alpha val="38824"/>
            </a:srgbClr>
          </a:solidFill>
        </p:spPr>
        <p:txBody>
          <a:bodyPr anchor="ctr"/>
          <a:lstStyle/>
          <a:p>
            <a:r>
              <a:rPr lang="en-US" dirty="0"/>
              <a:t>Two Washington State public libraries are working with city governments to launch or improve open data. </a:t>
            </a:r>
          </a:p>
          <a:p>
            <a:r>
              <a:rPr lang="en-US" dirty="0"/>
              <a:t>One large California public library already works with its city on education, emergency planning and digital privacy, and intends to work with the city to improve its open data portal. </a:t>
            </a:r>
          </a:p>
          <a:p>
            <a:r>
              <a:rPr lang="en-US" dirty="0"/>
              <a:t>At least half a dozen other library systems expressed interest in working with local government on open data, or even providing open data portals themselves.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86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C2FF9-88E8-324B-B94E-3CFF6417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933" y="500062"/>
            <a:ext cx="11065934" cy="1325563"/>
          </a:xfrm>
          <a:solidFill>
            <a:srgbClr val="FFC000"/>
          </a:solidFill>
        </p:spPr>
        <p:txBody>
          <a:bodyPr>
            <a:normAutofit/>
          </a:bodyPr>
          <a:lstStyle/>
          <a:p>
            <a:r>
              <a:rPr lang="en-US" sz="3600" b="1" dirty="0"/>
              <a:t>Findings</a:t>
            </a:r>
            <a:r>
              <a:rPr lang="en-US" sz="3600" dirty="0"/>
              <a:t>: </a:t>
            </a:r>
            <a:r>
              <a:rPr lang="en-US" sz="3600" b="1" dirty="0"/>
              <a:t>What makes libraries natural open data advisors?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08FB6-46D6-5F41-A41D-54CED8B09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33" y="1961092"/>
            <a:ext cx="11065934" cy="4351338"/>
          </a:xfrm>
          <a:solidFill>
            <a:srgbClr val="C00000">
              <a:alpha val="39608"/>
            </a:srgbClr>
          </a:solidFill>
        </p:spPr>
        <p:txBody>
          <a:bodyPr anchor="ctr">
            <a:normAutofit/>
          </a:bodyPr>
          <a:lstStyle/>
          <a:p>
            <a:r>
              <a:rPr lang="en-US" sz="3200" dirty="0"/>
              <a:t>User experience experts: Libraries interact with the public daily and understand how real people seek and use information</a:t>
            </a:r>
          </a:p>
          <a:p>
            <a:r>
              <a:rPr lang="en-US" sz="3200" dirty="0"/>
              <a:t>Long experience using data to demonstrate value</a:t>
            </a:r>
          </a:p>
          <a:p>
            <a:r>
              <a:rPr lang="en-US" sz="3200" dirty="0"/>
              <a:t>Culture friendly to technology and open information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730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1FFE6-3837-9B49-A1CE-01886311DE2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92D050"/>
          </a:solidFill>
        </p:spPr>
        <p:txBody>
          <a:bodyPr/>
          <a:lstStyle/>
          <a:p>
            <a:pPr algn="ctr"/>
            <a:r>
              <a:rPr lang="en-US" b="1" dirty="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D3035-2AE9-8C4A-8715-520C536465EF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00C724">
              <a:alpha val="32549"/>
            </a:srgbClr>
          </a:solidFill>
        </p:spPr>
        <p:txBody>
          <a:bodyPr anchor="ctr"/>
          <a:lstStyle/>
          <a:p>
            <a:pPr marL="0" indent="0" algn="ctr">
              <a:buNone/>
            </a:pPr>
            <a:r>
              <a:rPr lang="en-US" sz="3600" dirty="0"/>
              <a:t>How many Washington State localities now publish open data?</a:t>
            </a:r>
          </a:p>
          <a:p>
            <a:pPr marL="0" indent="0" algn="ctr">
              <a:buNone/>
            </a:pPr>
            <a:endParaRPr lang="en-US" sz="36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034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83014-25CB-4045-83D0-B6FDF3813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506" y="872836"/>
            <a:ext cx="6734916" cy="1184563"/>
          </a:xfrm>
          <a:solidFill>
            <a:srgbClr val="FFC000">
              <a:alpha val="61176"/>
            </a:srgbClr>
          </a:solidFill>
        </p:spPr>
        <p:txBody>
          <a:bodyPr anchor="ctr"/>
          <a:lstStyle/>
          <a:p>
            <a:pPr algn="ctr"/>
            <a:r>
              <a:rPr lang="en-US" b="1" dirty="0"/>
              <a:t>Findings: Local open data is thin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C6257-3AD0-EE46-9F0B-8DB8D0F45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6335" y="908483"/>
            <a:ext cx="3873933" cy="4988214"/>
          </a:xfrm>
          <a:solidFill>
            <a:srgbClr val="92D050">
              <a:alpha val="50196"/>
            </a:srgbClr>
          </a:solidFill>
        </p:spPr>
        <p:txBody>
          <a:bodyPr anchor="ctr">
            <a:normAutofit fontScale="92500" lnSpcReduction="10000"/>
          </a:bodyPr>
          <a:lstStyle/>
          <a:p>
            <a:r>
              <a:rPr lang="en-US" sz="3200" dirty="0"/>
              <a:t>26 counties and </a:t>
            </a:r>
            <a:r>
              <a:rPr lang="en-US" dirty="0"/>
              <a:t>8</a:t>
            </a:r>
            <a:r>
              <a:rPr lang="en-US" sz="3200" dirty="0"/>
              <a:t> cities publish open data of some kind</a:t>
            </a:r>
          </a:p>
          <a:p>
            <a:r>
              <a:rPr lang="en-US" sz="3200" dirty="0"/>
              <a:t>Overwhelmingly GIS maps, often presented in DIY formats</a:t>
            </a:r>
          </a:p>
          <a:p>
            <a:r>
              <a:rPr lang="en-US" dirty="0"/>
              <a:t>F</a:t>
            </a:r>
            <a:r>
              <a:rPr lang="en-US" sz="3200" dirty="0"/>
              <a:t>ew localities (</a:t>
            </a:r>
            <a:r>
              <a:rPr lang="en-US" i="1" dirty="0"/>
              <a:t>left</a:t>
            </a:r>
            <a:r>
              <a:rPr lang="en-US" dirty="0"/>
              <a:t>) </a:t>
            </a:r>
            <a:r>
              <a:rPr lang="en-US" sz="3200" dirty="0"/>
              <a:t>were publishing anything other than maps and parcel information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A69582-8969-AE42-88FC-F5768324F4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89018"/>
            <a:ext cx="6336867" cy="367997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 descr="Map showing localities that publish open data other than GIS maps: Douglas, King, Kittitas, Island, Pierce, San Juan, Skagit and Spokane counties; cities of Bremerton, Port Angeles, Seattle, Spokane, Tacoma and Yakima.">
            <a:extLst>
              <a:ext uri="{FF2B5EF4-FFF2-40B4-BE49-F238E27FC236}">
                <a16:creationId xmlns:a16="http://schemas.microsoft.com/office/drawing/2014/main" id="{53EBAAFF-DF11-474D-A0E5-9D4512F90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05" y="2189018"/>
            <a:ext cx="6734917" cy="374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4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BCC89-37B9-A84E-B562-87B10BCBC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55601"/>
            <a:ext cx="10515600" cy="1180592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b="1" dirty="0"/>
              <a:t>Findings: Local open data presentation ranges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07CBC8-D7DE-BF4B-B61B-A33DE11A2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solidFill>
            <a:srgbClr val="FFFF00">
              <a:alpha val="49804"/>
            </a:srgbClr>
          </a:solidFill>
        </p:spPr>
        <p:txBody>
          <a:bodyPr anchor="ctr"/>
          <a:lstStyle/>
          <a:p>
            <a:pPr algn="ctr"/>
            <a:r>
              <a:rPr lang="en-US" sz="3200" dirty="0"/>
              <a:t>from this…	</a:t>
            </a:r>
            <a:r>
              <a:rPr lang="en-US" dirty="0"/>
              <a:t>	</a:t>
            </a:r>
          </a:p>
        </p:txBody>
      </p:sp>
      <p:pic>
        <p:nvPicPr>
          <p:cNvPr id="8" name="Content Placeholder 7" descr="Screen shot of Seattle's open data portal homepage, with attractive and user-friendly layout displaying various categories of data.">
            <a:extLst>
              <a:ext uri="{FF2B5EF4-FFF2-40B4-BE49-F238E27FC236}">
                <a16:creationId xmlns:a16="http://schemas.microsoft.com/office/drawing/2014/main" id="{AA100AEF-D95A-5348-983F-0F6C0F4EA3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26903" y="2505075"/>
            <a:ext cx="4583556" cy="3684588"/>
          </a:xfrm>
          <a:ln w="76200">
            <a:solidFill>
              <a:srgbClr val="0070C0"/>
            </a:solidFill>
          </a:ln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536A89-DA60-8941-9D96-1FD129683E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solidFill>
            <a:srgbClr val="FFFF00">
              <a:alpha val="50196"/>
            </a:srgb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3200" dirty="0"/>
              <a:t>…to this</a:t>
            </a:r>
          </a:p>
        </p:txBody>
      </p:sp>
      <p:pic>
        <p:nvPicPr>
          <p:cNvPr id="12" name="Content Placeholder 11" descr="Screenshot of Okanogan County's webpage where a user can find GIS open data. The white page has no graphics other than computer-folder icons, and resembles a computer directory.">
            <a:extLst>
              <a:ext uri="{FF2B5EF4-FFF2-40B4-BE49-F238E27FC236}">
                <a16:creationId xmlns:a16="http://schemas.microsoft.com/office/drawing/2014/main" id="{758A06DA-071B-8442-B889-BC507BF9D5A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96355" y="2505075"/>
            <a:ext cx="4534877" cy="3684588"/>
          </a:xfrm>
          <a:solidFill>
            <a:srgbClr val="0070C0"/>
          </a:solidFill>
          <a:ln w="762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972167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6E49E-33AD-C94A-95A0-9D21AB4E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571" y="328549"/>
            <a:ext cx="9072369" cy="1280795"/>
          </a:xfrm>
          <a:solidFill>
            <a:srgbClr val="00B0F0">
              <a:alpha val="47843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Findings: You can still find data about localities, just not from localities themselves</a:t>
            </a:r>
          </a:p>
        </p:txBody>
      </p:sp>
      <p:pic>
        <p:nvPicPr>
          <p:cNvPr id="8" name="Content Placeholder 7" descr="Screen Shot of the state's open data portal, which can be searched by particular locality.">
            <a:extLst>
              <a:ext uri="{FF2B5EF4-FFF2-40B4-BE49-F238E27FC236}">
                <a16:creationId xmlns:a16="http://schemas.microsoft.com/office/drawing/2014/main" id="{148E26B9-4CDE-504A-A006-D593F07B8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1571" y="1862201"/>
            <a:ext cx="9072369" cy="4718310"/>
          </a:xfrm>
          <a:ln w="76200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2825563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5D391-E106-B74E-892F-A38357D31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291973"/>
            <a:ext cx="8629474" cy="1207643"/>
          </a:xfrm>
          <a:solidFill>
            <a:srgbClr val="7F6000">
              <a:alpha val="66275"/>
            </a:srgbClr>
          </a:solidFill>
        </p:spPr>
        <p:txBody>
          <a:bodyPr>
            <a:normAutofit/>
          </a:bodyPr>
          <a:lstStyle/>
          <a:p>
            <a:r>
              <a:rPr lang="en-US" sz="4000" b="1" dirty="0"/>
              <a:t>Findings: Other data sources for localities  </a:t>
            </a:r>
          </a:p>
        </p:txBody>
      </p:sp>
      <p:pic>
        <p:nvPicPr>
          <p:cNvPr id="9" name="Content Placeholder 8" descr="Screen shot of Eastern Washington University's Northeast Washington Trends site, a portal featuring mostly federal and state data about three northeastern counties in Washington State.">
            <a:extLst>
              <a:ext uri="{FF2B5EF4-FFF2-40B4-BE49-F238E27FC236}">
                <a16:creationId xmlns:a16="http://schemas.microsoft.com/office/drawing/2014/main" id="{0BA8FE50-BFF4-0043-80CF-0D9534028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7904" y="1717591"/>
            <a:ext cx="8629474" cy="4634198"/>
          </a:xfrm>
          <a:ln w="57150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439718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hoto of many paper files and folders">
            <a:extLst>
              <a:ext uri="{FF2B5EF4-FFF2-40B4-BE49-F238E27FC236}">
                <a16:creationId xmlns:a16="http://schemas.microsoft.com/office/drawing/2014/main" id="{D7223A4F-F171-1043-B0F3-D21E1A886C7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443" r="443"/>
          <a:stretch>
            <a:fillRect/>
          </a:stretch>
        </p:blipFill>
        <p:spPr/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BBCAF0-5B91-5A45-8A39-691472CFD2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34640"/>
            <a:ext cx="3932237" cy="303434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 lnSpcReduction="10000"/>
          </a:bodyPr>
          <a:lstStyle/>
          <a:p>
            <a:r>
              <a:rPr lang="en-US" sz="2000" dirty="0"/>
              <a:t>Recent records management grants through the Washington State Archives showed</a:t>
            </a:r>
            <a:r>
              <a:rPr lang="en-US" sz="2000" i="1" dirty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Half of grants awarded were simply to organize paper records, or get them off the floor.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Grants for technology most often went for software to manage the records requests – not get the records themselves online</a:t>
            </a:r>
            <a:r>
              <a:rPr lang="en-US" dirty="0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4ED60D-E118-A045-9D28-132801D7C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987425"/>
            <a:ext cx="3932237" cy="1600200"/>
          </a:xfrm>
          <a:solidFill>
            <a:schemeClr val="accent6">
              <a:lumMod val="40000"/>
              <a:lumOff val="60000"/>
              <a:alpha val="59608"/>
            </a:schemeClr>
          </a:solidFill>
        </p:spPr>
        <p:txBody>
          <a:bodyPr>
            <a:noAutofit/>
          </a:bodyPr>
          <a:lstStyle/>
          <a:p>
            <a:r>
              <a:rPr lang="en-US" sz="2800" b="1" dirty="0"/>
              <a:t>Findings: </a:t>
            </a:r>
            <a:br>
              <a:rPr lang="en-US" sz="2800" b="1" dirty="0"/>
            </a:br>
            <a:r>
              <a:rPr lang="en-US" sz="2800" b="1" dirty="0"/>
              <a:t>Many localities still working on basic info management</a:t>
            </a:r>
          </a:p>
        </p:txBody>
      </p:sp>
    </p:spTree>
    <p:extLst>
      <p:ext uri="{BB962C8B-B14F-4D97-AF65-F5344CB8AC3E}">
        <p14:creationId xmlns:p14="http://schemas.microsoft.com/office/powerpoint/2010/main" val="4023900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0C6F7-19D0-0A46-9A07-B92AC6B13ED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E50000">
              <a:alpha val="44314"/>
            </a:srgbClr>
          </a:solidFill>
        </p:spPr>
        <p:txBody>
          <a:bodyPr/>
          <a:lstStyle/>
          <a:p>
            <a:pPr algn="ctr"/>
            <a:r>
              <a:rPr lang="en-US" b="1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9DB5A-0E93-8645-AE4C-8AB68125D4C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FFC000">
              <a:alpha val="63137"/>
            </a:srgbClr>
          </a:solidFill>
        </p:spPr>
        <p:txBody>
          <a:bodyPr anchor="ctr"/>
          <a:lstStyle/>
          <a:p>
            <a:r>
              <a:rPr lang="en-US" dirty="0"/>
              <a:t>Open data from government sources can advance transparency, efficiency and innovation, but the current system isn’t robust.</a:t>
            </a:r>
          </a:p>
          <a:p>
            <a:r>
              <a:rPr lang="en-US" dirty="0"/>
              <a:t>As institutions dedicated to information quality, access and literacy, libraries have the potential to boost open data supply and demand. Research about libraries’ open data role is thin.</a:t>
            </a:r>
          </a:p>
          <a:p>
            <a:r>
              <a:rPr lang="en-US" dirty="0"/>
              <a:t>The Washington State Library supports libraries across the state, and can easily disseminate research findings and best practices. </a:t>
            </a:r>
          </a:p>
        </p:txBody>
      </p:sp>
    </p:spTree>
    <p:extLst>
      <p:ext uri="{BB962C8B-B14F-4D97-AF65-F5344CB8AC3E}">
        <p14:creationId xmlns:p14="http://schemas.microsoft.com/office/powerpoint/2010/main" val="753756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6211309-9D02-BC46-9AB6-3250887F46C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70C0">
              <a:alpha val="62353"/>
            </a:srgbClr>
          </a:solidFill>
        </p:spPr>
        <p:txBody>
          <a:bodyPr/>
          <a:lstStyle/>
          <a:p>
            <a:pPr algn="ctr"/>
            <a:r>
              <a:rPr lang="en-US" b="1" dirty="0"/>
              <a:t>Which leads us to 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C9E618-24AF-594F-A1A4-CAAD80EC30D5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00B0F0">
              <a:alpha val="43922"/>
            </a:srgbClr>
          </a:solidFill>
        </p:spPr>
        <p:txBody>
          <a:bodyPr anchor="ctr"/>
          <a:lstStyle/>
          <a:p>
            <a:pPr marL="0" indent="0" algn="ctr">
              <a:buNone/>
            </a:pPr>
            <a:r>
              <a:rPr lang="en-US" sz="3600" dirty="0"/>
              <a:t>How might the Washington State Library support open data through public libraries?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064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04829-820B-9548-AC5E-E524627779E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92D050"/>
          </a:solidFill>
        </p:spPr>
        <p:txBody>
          <a:bodyPr anchor="ctr">
            <a:normAutofit/>
          </a:bodyPr>
          <a:lstStyle/>
          <a:p>
            <a:pPr algn="ctr"/>
            <a:r>
              <a:rPr lang="en-US" b="1" dirty="0"/>
              <a:t>Recommendations: Create open data resource guide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30F373-8BD5-6E4F-9A6C-0F7673E30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67128"/>
            <a:ext cx="3932237" cy="3811588"/>
          </a:xfrm>
          <a:solidFill>
            <a:schemeClr val="accent6">
              <a:lumMod val="60000"/>
              <a:lumOff val="40000"/>
              <a:alpha val="69804"/>
            </a:schemeClr>
          </a:solidFill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Create a Lib Guide</a:t>
            </a:r>
            <a:r>
              <a:rPr lang="en-US" sz="1800" dirty="0"/>
              <a:t>, a one-stop resource for curriculum, toolkits, collections of high-quality open data and tips about how to get started with open data publishing, use, instruction and advising.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Help develop e-curriculum </a:t>
            </a:r>
            <a:r>
              <a:rPr lang="en-US" sz="1800" dirty="0"/>
              <a:t>that can be embedded in a library site or open portal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Visit areas where </a:t>
            </a:r>
            <a:r>
              <a:rPr lang="en-US" sz="1800" dirty="0"/>
              <a:t>libraries work closely with local agencies, or where local agencies are trying to work openly.</a:t>
            </a:r>
            <a:endParaRPr lang="en-US" dirty="0"/>
          </a:p>
        </p:txBody>
      </p:sp>
      <p:pic>
        <p:nvPicPr>
          <p:cNvPr id="9" name="Content Placeholder 8" descr="Screen shot of online repository for Data Equity for Main Street curriculum.">
            <a:extLst>
              <a:ext uri="{FF2B5EF4-FFF2-40B4-BE49-F238E27FC236}">
                <a16:creationId xmlns:a16="http://schemas.microsoft.com/office/drawing/2014/main" id="{AF382A2C-E1CC-A542-8FA9-AE9D85E6C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6884" y="816723"/>
            <a:ext cx="6172200" cy="4596525"/>
          </a:xfrm>
          <a:ln w="5715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889049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20DC6-9CC6-2A46-8884-A10A21701B4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ED7D31">
              <a:alpha val="75294"/>
            </a:srgbClr>
          </a:solidFill>
        </p:spPr>
        <p:txBody>
          <a:bodyPr/>
          <a:lstStyle/>
          <a:p>
            <a:pPr algn="ctr"/>
            <a:r>
              <a:rPr lang="en-US" b="1" dirty="0"/>
              <a:t>Recommendations: Provide the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EA276-0FF2-C64B-884D-3CE28201FEC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FFFF00">
              <a:alpha val="48235"/>
            </a:srgbClr>
          </a:solidFill>
        </p:spPr>
        <p:txBody>
          <a:bodyPr anchor="ctr"/>
          <a:lstStyle/>
          <a:p>
            <a:r>
              <a:rPr lang="en-US" sz="3200" dirty="0"/>
              <a:t>The State Library should explore options for providing a state platform for local open data publishing</a:t>
            </a:r>
          </a:p>
          <a:p>
            <a:r>
              <a:rPr lang="en-US" sz="3200" dirty="0"/>
              <a:t> This eliminates a major roadblock and frees up libraries to work with governments on publishing high-quality data that the public wants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631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40E3F2-1B2F-FA44-99A0-AB352F770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9717"/>
            <a:ext cx="10515600" cy="1325563"/>
          </a:xfrm>
          <a:solidFill>
            <a:srgbClr val="00B0F0">
              <a:alpha val="50196"/>
            </a:srgbClr>
          </a:solidFill>
        </p:spPr>
        <p:txBody>
          <a:bodyPr>
            <a:normAutofit/>
          </a:bodyPr>
          <a:lstStyle/>
          <a:p>
            <a:r>
              <a:rPr lang="en-US" b="1" dirty="0"/>
              <a:t>The State Library has already raised its game</a:t>
            </a:r>
          </a:p>
        </p:txBody>
      </p:sp>
      <p:pic>
        <p:nvPicPr>
          <p:cNvPr id="8" name="Content Placeholder 7" descr="Screen shot of Washington State Library's public library statistics, which are now provided in a one-tab csv format.">
            <a:extLst>
              <a:ext uri="{FF2B5EF4-FFF2-40B4-BE49-F238E27FC236}">
                <a16:creationId xmlns:a16="http://schemas.microsoft.com/office/drawing/2014/main" id="{BB959223-C5C5-AF47-8F37-3686D51D73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0901"/>
            <a:ext cx="10515600" cy="3780785"/>
          </a:xfrm>
          <a:ln w="5715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816365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77D5D-8F93-C940-8E71-DCCEFD9FD81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/>
          <a:lstStyle/>
          <a:p>
            <a:pPr algn="ctr"/>
            <a:r>
              <a:rPr lang="en-US" b="1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9AB95-72B9-C54F-B99B-7A5660836BEF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00C724">
              <a:alpha val="57255"/>
            </a:srgbClr>
          </a:solidFill>
        </p:spPr>
        <p:txBody>
          <a:bodyPr anchor="ctr"/>
          <a:lstStyle/>
          <a:p>
            <a:pPr marL="0" indent="0" algn="ctr">
              <a:buNone/>
            </a:pPr>
            <a:r>
              <a:rPr lang="en-US" sz="3600" dirty="0"/>
              <a:t>Read the report and view supporting materials at my GitHub repository: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https://github.com/OpenDataLiteracy/WA-State-Library-2018</a:t>
            </a:r>
            <a:endParaRPr lang="en-US" dirty="0"/>
          </a:p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dirty="0"/>
              <a:t>Contact Kathleen Sullivan: </a:t>
            </a:r>
            <a:r>
              <a:rPr lang="en-US" dirty="0">
                <a:hlinkClick r:id="rId3"/>
              </a:rPr>
              <a:t>kesullivan591@gmail.com</a:t>
            </a:r>
            <a:endParaRPr lang="en-US" dirty="0"/>
          </a:p>
          <a:p>
            <a:pPr marL="0" indent="0" algn="ctr">
              <a:buNone/>
            </a:pPr>
            <a:endParaRPr lang="en-US" sz="3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26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B0F8D-6ACE-5849-B0F4-AFA7600AF35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>
            <a:normAutofit/>
          </a:bodyPr>
          <a:lstStyle/>
          <a:p>
            <a:pPr algn="ctr"/>
            <a:r>
              <a:rPr lang="en-US" sz="5400" b="1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9A88A-07EC-2B40-9D3A-DF9E6BB6B646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/>
          <a:p>
            <a:r>
              <a:rPr lang="en-US" sz="3600" dirty="0"/>
              <a:t>What open data activities are public libraries engaged in? What activities would they like to undertake in the future?</a:t>
            </a:r>
          </a:p>
          <a:p>
            <a:r>
              <a:rPr lang="en-US" sz="3600" dirty="0"/>
              <a:t>How many Washington State localities now publish open data?</a:t>
            </a:r>
          </a:p>
          <a:p>
            <a:r>
              <a:rPr lang="en-US" sz="3600" dirty="0"/>
              <a:t>How might the Washington State Library support open data through public libraries?</a:t>
            </a:r>
          </a:p>
        </p:txBody>
      </p:sp>
    </p:spTree>
    <p:extLst>
      <p:ext uri="{BB962C8B-B14F-4D97-AF65-F5344CB8AC3E}">
        <p14:creationId xmlns:p14="http://schemas.microsoft.com/office/powerpoint/2010/main" val="581859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5FFD0-5E6C-5B4F-B412-CD12AFA18A2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0000">
              <a:alpha val="71373"/>
            </a:srgb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5400" b="1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C88BC-51C3-3B47-88EC-5D7148C9F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2352" y="696480"/>
            <a:ext cx="6172200" cy="4873625"/>
          </a:xfrm>
          <a:solidFill>
            <a:srgbClr val="FFFF00">
              <a:alpha val="34118"/>
            </a:srgbClr>
          </a:solidFill>
        </p:spPr>
        <p:txBody>
          <a:bodyPr/>
          <a:lstStyle/>
          <a:p>
            <a:r>
              <a:rPr lang="en-US" dirty="0"/>
              <a:t>Interviewed staff from 10 libraries participating in Data Equity for Main Street (7 in WA, 3 in CA)</a:t>
            </a:r>
          </a:p>
          <a:p>
            <a:r>
              <a:rPr lang="en-US" dirty="0"/>
              <a:t>Interviewed or reviewed websites of 12 other Washington State public library systems</a:t>
            </a:r>
          </a:p>
          <a:p>
            <a:r>
              <a:rPr lang="en-US" dirty="0"/>
              <a:t>Asked about service populations, and whether libraries published, taught or advised local agencies about open data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7530E4-F049-614A-9CF7-502BBEFE4E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84400"/>
            <a:ext cx="3932237" cy="3684588"/>
          </a:xfrm>
          <a:solidFill>
            <a:srgbClr val="FFC000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6" name="Picture 5" descr="Data Equity for Main Street logo">
            <a:extLst>
              <a:ext uri="{FF2B5EF4-FFF2-40B4-BE49-F238E27FC236}">
                <a16:creationId xmlns:a16="http://schemas.microsoft.com/office/drawing/2014/main" id="{B026A697-4E11-5048-BBB8-095B47027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951" y="2523994"/>
            <a:ext cx="3735909" cy="274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959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1E705-F853-8F4E-99A0-382DE6478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solidFill>
            <a:srgbClr val="FFC000"/>
          </a:solidFill>
        </p:spPr>
        <p:txBody>
          <a:bodyPr anchor="ctr">
            <a:normAutofit/>
          </a:bodyPr>
          <a:lstStyle/>
          <a:p>
            <a:pPr algn="ctr"/>
            <a:r>
              <a:rPr lang="en-US" b="1" dirty="0"/>
              <a:t>I also surveyed local open data publishing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34F287-8CF0-C44E-8F3E-EE60EBD7F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274769"/>
            <a:ext cx="6172200" cy="4298937"/>
          </a:xfrm>
          <a:solidFill>
            <a:srgbClr val="00B0F0">
              <a:alpha val="32941"/>
            </a:srgbClr>
          </a:solidFill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9CFE240-0F24-5541-A8F1-4AECD32DD6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75933"/>
            <a:ext cx="3932237" cy="3811588"/>
          </a:xfrm>
          <a:solidFill>
            <a:srgbClr val="FFC000">
              <a:alpha val="54902"/>
            </a:srgb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3200" dirty="0"/>
              <a:t>Washington State’s 39 counties + largest city in each county</a:t>
            </a:r>
          </a:p>
        </p:txBody>
      </p:sp>
    </p:spTree>
    <p:extLst>
      <p:ext uri="{BB962C8B-B14F-4D97-AF65-F5344CB8AC3E}">
        <p14:creationId xmlns:p14="http://schemas.microsoft.com/office/powerpoint/2010/main" val="233615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83D7D-456F-B74D-81B4-0ED01639D7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 anchor="ctr"/>
          <a:lstStyle/>
          <a:p>
            <a:pPr algn="ctr"/>
            <a:r>
              <a:rPr lang="en-US" b="1" dirty="0"/>
              <a:t>Findings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E134E-A80A-894F-9A89-6520C33812C5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0070C0">
              <a:alpha val="58431"/>
            </a:srgbClr>
          </a:solidFill>
        </p:spPr>
        <p:txBody>
          <a:bodyPr anchor="ctr"/>
          <a:lstStyle/>
          <a:p>
            <a:pPr marL="0" indent="0" algn="ctr">
              <a:buNone/>
            </a:pPr>
            <a:r>
              <a:rPr lang="en-US" sz="3200" dirty="0"/>
              <a:t>What open data activities are public libraries engaged in? What activities would they like to undertake in the future?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323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045E-92FA-1746-ACB1-4AC93344B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rgbClr val="0070C0">
              <a:alpha val="67451"/>
            </a:srgbClr>
          </a:solidFill>
        </p:spPr>
        <p:txBody>
          <a:bodyPr/>
          <a:lstStyle/>
          <a:p>
            <a:r>
              <a:rPr lang="en-US" b="1" dirty="0"/>
              <a:t>Findings: Libraries as publishers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15C4F-422F-A743-9F31-21CC04767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0039"/>
          </a:xfrm>
          <a:solidFill>
            <a:srgbClr val="00B0F0">
              <a:alpha val="46667"/>
            </a:srgbClr>
          </a:solidFill>
        </p:spPr>
        <p:txBody>
          <a:bodyPr anchor="b">
            <a:normAutofit/>
          </a:bodyPr>
          <a:lstStyle/>
          <a:p>
            <a:r>
              <a:rPr lang="en-US" dirty="0"/>
              <a:t>Just two libraries were publishing any open data. A few more had open data in the pipeline.</a:t>
            </a:r>
          </a:p>
          <a:p>
            <a:r>
              <a:rPr lang="en-US" dirty="0"/>
              <a:t>Other libraries were interested in publishing, if they had infrastructure, tips and other support. </a:t>
            </a:r>
          </a:p>
          <a:p>
            <a:r>
              <a:rPr lang="en-US" dirty="0"/>
              <a:t>Libraries face the same challenges as any other publisher – time constraints, privacy and security concerns, anxiety about misinterpretation.</a:t>
            </a:r>
          </a:p>
        </p:txBody>
      </p:sp>
      <p:pic>
        <p:nvPicPr>
          <p:cNvPr id="7" name="Picture 6" descr="Screenshot of a library's open dataset, of items checked out.">
            <a:extLst>
              <a:ext uri="{FF2B5EF4-FFF2-40B4-BE49-F238E27FC236}">
                <a16:creationId xmlns:a16="http://schemas.microsoft.com/office/drawing/2014/main" id="{5394A041-8C20-074E-A1D6-6F018B0D3B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46" t="6318" r="-1" b="52860"/>
          <a:stretch/>
        </p:blipFill>
        <p:spPr>
          <a:xfrm>
            <a:off x="838200" y="1448095"/>
            <a:ext cx="104394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47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5C54-33A8-1C46-A143-03A7926721A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7030A0">
              <a:alpha val="44314"/>
            </a:srgbClr>
          </a:solidFill>
        </p:spPr>
        <p:txBody>
          <a:bodyPr/>
          <a:lstStyle/>
          <a:p>
            <a:r>
              <a:rPr lang="en-US" b="1" dirty="0"/>
              <a:t>Findings: Libraries as educators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893EC-E53D-8B4D-A6FD-815FD823D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7225"/>
            <a:ext cx="10515600" cy="4351338"/>
          </a:xfrm>
          <a:solidFill>
            <a:srgbClr val="C00000">
              <a:alpha val="37647"/>
            </a:srgbClr>
          </a:solidFill>
        </p:spPr>
        <p:txBody>
          <a:bodyPr anchor="ctr"/>
          <a:lstStyle/>
          <a:p>
            <a:r>
              <a:rPr lang="en-US" sz="3200" dirty="0"/>
              <a:t>Most Data Equity libraries had already conducted classes for the public or staff, although a few were planning classes for Fall 2018. </a:t>
            </a:r>
          </a:p>
          <a:p>
            <a:r>
              <a:rPr lang="en-US" sz="3200" dirty="0"/>
              <a:t>Just one non-Data-Equity library had offered open data instruction.</a:t>
            </a:r>
          </a:p>
          <a:p>
            <a:r>
              <a:rPr lang="en-US" sz="3200" dirty="0"/>
              <a:t>One Data Equity library used curriculum to train local city department heads, ahead of a city portal launch.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426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2048D-F092-4A4E-96A3-2E933691E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928"/>
            <a:ext cx="10515600" cy="1426464"/>
          </a:xfrm>
          <a:solidFill>
            <a:srgbClr val="92D050">
              <a:alpha val="86667"/>
            </a:srgbClr>
          </a:solidFill>
        </p:spPr>
        <p:txBody>
          <a:bodyPr>
            <a:normAutofit/>
          </a:bodyPr>
          <a:lstStyle/>
          <a:p>
            <a:r>
              <a:rPr lang="en-US" sz="3600" b="1" dirty="0"/>
              <a:t>Findings: What went well with public open data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050A8-109A-D540-B852-5AE74C2DC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8845"/>
            <a:ext cx="10515600" cy="3945827"/>
          </a:xfrm>
          <a:solidFill>
            <a:srgbClr val="00B0F0">
              <a:alpha val="55294"/>
            </a:srgbClr>
          </a:solidFill>
        </p:spPr>
        <p:txBody>
          <a:bodyPr anchor="ctr"/>
          <a:lstStyle/>
          <a:p>
            <a:r>
              <a:rPr lang="en-US" sz="3200" dirty="0"/>
              <a:t>Strong connection to library mission – access, literacy, critical thinking, participation in democratic process</a:t>
            </a:r>
          </a:p>
          <a:p>
            <a:r>
              <a:rPr lang="en-US" sz="3200" dirty="0"/>
              <a:t>Overall positive feedback from participants</a:t>
            </a:r>
          </a:p>
          <a:p>
            <a:r>
              <a:rPr lang="en-US" sz="3200" dirty="0"/>
              <a:t>Content is solid and can be tailored to particular audiences</a:t>
            </a:r>
          </a:p>
          <a:p>
            <a:r>
              <a:rPr lang="en-US" sz="3200" dirty="0"/>
              <a:t>Good strategic planning: Thriving libraries explore new tools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593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1337</TotalTime>
  <Words>919</Words>
  <Application>Microsoft Macintosh PowerPoint</Application>
  <PresentationFormat>Widescreen</PresentationFormat>
  <Paragraphs>90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Open Data &amp; Libraries</vt:lpstr>
      <vt:lpstr>Background</vt:lpstr>
      <vt:lpstr>Research questions</vt:lpstr>
      <vt:lpstr>Methods</vt:lpstr>
      <vt:lpstr>I also surveyed local open data publishing</vt:lpstr>
      <vt:lpstr>Findings </vt:lpstr>
      <vt:lpstr>Findings: Libraries as publishers </vt:lpstr>
      <vt:lpstr>Findings: Libraries as educators  </vt:lpstr>
      <vt:lpstr>Findings: What went well with public open data classes</vt:lpstr>
      <vt:lpstr>Findings: Challenges in public open data classes</vt:lpstr>
      <vt:lpstr> Findings: Open data staff training a home run  </vt:lpstr>
      <vt:lpstr>Findings: Libraries as advisors</vt:lpstr>
      <vt:lpstr>Findings: What makes libraries natural open data advisors?</vt:lpstr>
      <vt:lpstr>Findings</vt:lpstr>
      <vt:lpstr>Findings: Local open data is thin</vt:lpstr>
      <vt:lpstr>Findings: Local open data presentation ranges</vt:lpstr>
      <vt:lpstr>Findings: You can still find data about localities, just not from localities themselves</vt:lpstr>
      <vt:lpstr>Findings: Other data sources for localities  </vt:lpstr>
      <vt:lpstr>Findings:  Many localities still working on basic info management</vt:lpstr>
      <vt:lpstr>Which leads us to …</vt:lpstr>
      <vt:lpstr>Recommendations: Create open data resource guide</vt:lpstr>
      <vt:lpstr>Recommendations: Provide the platform</vt:lpstr>
      <vt:lpstr>The State Library has already raised its game</vt:lpstr>
      <vt:lpstr>Questions?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Data &amp; Libraries</dc:title>
  <dc:creator>Kathleen E. Sullivan</dc:creator>
  <cp:lastModifiedBy>Kathleen E. Sullivan</cp:lastModifiedBy>
  <cp:revision>96</cp:revision>
  <dcterms:created xsi:type="dcterms:W3CDTF">2018-08-06T22:34:13Z</dcterms:created>
  <dcterms:modified xsi:type="dcterms:W3CDTF">2018-08-15T01:53:16Z</dcterms:modified>
</cp:coreProperties>
</file>